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</p:sldIdLst>
  <p:sldSz cy="6858000" cx="12192000"/>
  <p:notesSz cx="6858000" cy="9144000"/>
  <p:embeddedFontLst>
    <p:embeddedFont>
      <p:font typeface="Lato Light"/>
      <p:regular r:id="rId48"/>
      <p:bold r:id="rId49"/>
      <p:italic r:id="rId50"/>
      <p:boldItalic r:id="rId51"/>
    </p:embeddedFont>
    <p:embeddedFont>
      <p:font typeface="Fira Sans ExtraBold"/>
      <p:bold r:id="rId52"/>
      <p:boldItalic r:id="rId53"/>
    </p:embeddedFont>
    <p:embeddedFont>
      <p:font typeface="Fira Sans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42">
          <p15:clr>
            <a:srgbClr val="9AA0A6"/>
          </p15:clr>
        </p15:guide>
        <p15:guide id="2" pos="4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42" orient="horz"/>
        <p:guide pos="4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Light-regular.fntdata"/><Relationship Id="rId47" Type="http://schemas.openxmlformats.org/officeDocument/2006/relationships/slide" Target="slides/slide42.xml"/><Relationship Id="rId49" Type="http://schemas.openxmlformats.org/officeDocument/2006/relationships/font" Target="fonts/Lat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Light-boldItalic.fntdata"/><Relationship Id="rId50" Type="http://schemas.openxmlformats.org/officeDocument/2006/relationships/font" Target="fonts/LatoLight-italic.fntdata"/><Relationship Id="rId53" Type="http://schemas.openxmlformats.org/officeDocument/2006/relationships/font" Target="fonts/FiraSansExtraBold-boldItalic.fntdata"/><Relationship Id="rId52" Type="http://schemas.openxmlformats.org/officeDocument/2006/relationships/font" Target="fonts/FiraSansExtraBold-bold.fntdata"/><Relationship Id="rId11" Type="http://schemas.openxmlformats.org/officeDocument/2006/relationships/slide" Target="slides/slide6.xml"/><Relationship Id="rId55" Type="http://schemas.openxmlformats.org/officeDocument/2006/relationships/font" Target="fonts/FiraSans-bold.fntdata"/><Relationship Id="rId10" Type="http://schemas.openxmlformats.org/officeDocument/2006/relationships/slide" Target="slides/slide5.xml"/><Relationship Id="rId54" Type="http://schemas.openxmlformats.org/officeDocument/2006/relationships/font" Target="fonts/FiraSans-regular.fntdata"/><Relationship Id="rId13" Type="http://schemas.openxmlformats.org/officeDocument/2006/relationships/slide" Target="slides/slide8.xml"/><Relationship Id="rId57" Type="http://schemas.openxmlformats.org/officeDocument/2006/relationships/font" Target="fonts/FiraSans-boldItalic.fntdata"/><Relationship Id="rId12" Type="http://schemas.openxmlformats.org/officeDocument/2006/relationships/slide" Target="slides/slide7.xml"/><Relationship Id="rId56" Type="http://schemas.openxmlformats.org/officeDocument/2006/relationships/font" Target="fonts/FiraSans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gif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gif>
</file>

<file path=ppt/media/image20.jpg>
</file>

<file path=ppt/media/image21.png>
</file>

<file path=ppt/media/image22.jp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jpg>
</file>

<file path=ppt/media/image36.png>
</file>

<file path=ppt/media/image37.jpg>
</file>

<file path=ppt/media/image38.png>
</file>

<file path=ppt/media/image39.png>
</file>

<file path=ppt/media/image4.png>
</file>

<file path=ppt/media/image40.jpg>
</file>

<file path=ppt/media/image41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id-ID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cf4be3e28_0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dcf4be3e28_0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dcf4be3e28_0_1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b5af565bc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b5af565bc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55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Картинки під мікроскопом</a:t>
            </a:r>
            <a:endParaRPr/>
          </a:p>
        </p:txBody>
      </p:sp>
      <p:sp>
        <p:nvSpPr>
          <p:cNvPr id="161" name="Google Shape;161;gdb5af565bc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b5af565bc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b5af565bc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db5af565bc_0_1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b5af565bc_0_1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b5af565bc_0_1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db5af565bc_0_1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b5af565bc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b5af565bc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db5af565bc_0_1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cf4be3e28_0_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cf4be3e28_0_1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dcf4be3e28_0_1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cf4be3e28_0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cf4be3e28_0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dcf4be3e28_0_1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cf4be3e28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cf4be3e28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dcf4be3e28_0_1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cf4be3e28_0_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cf4be3e28_0_1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dcf4be3e28_0_1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5af565bc_0_1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b5af565bc_0_1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db5af565bc_0_1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5a15c35cf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4" name="Google Shape;84;g75a15c35cf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b5af565bc_0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b5af565bc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db5af565bc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b5af565bc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b5af565bc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db5af565bc_0_1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b5af565bc_0_1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b5af565bc_0_1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Історія</a:t>
            </a:r>
            <a:r>
              <a:rPr lang="id-ID"/>
              <a:t> створення ліпучки: на що подивився її винахідник?</a:t>
            </a:r>
            <a:br>
              <a:rPr lang="id-ID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Він побачив як будяки кріпляться до тканини, та створив таку застібку.</a:t>
            </a:r>
            <a:endParaRPr/>
          </a:p>
        </p:txBody>
      </p:sp>
      <p:sp>
        <p:nvSpPr>
          <p:cNvPr id="227" name="Google Shape;227;gdb5af565bc_0_1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cf4be3e28_0_1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dcf4be3e28_0_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dcf4be3e28_0_1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b5af565bc_0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b5af565bc_0_1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db5af565bc_0_1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b5af565bc_0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b5af565bc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db5af565bc_0_1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b5af565bc_0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b5af565bc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Порошок для цветных вещей</a:t>
            </a:r>
            <a:endParaRPr/>
          </a:p>
        </p:txBody>
      </p:sp>
      <p:sp>
        <p:nvSpPr>
          <p:cNvPr id="254" name="Google Shape;254;gdb5af565bc_0_1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b5af565bc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b5af565bc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db5af565bc_0_1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b5af565bc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b5af565bc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Памперсы</a:t>
            </a:r>
            <a:endParaRPr/>
          </a:p>
        </p:txBody>
      </p:sp>
      <p:sp>
        <p:nvSpPr>
          <p:cNvPr id="266" name="Google Shape;266;gdb5af565bc_0_1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b5af565bc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b5af565bc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db5af565bc_0_1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0a6fc26c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a0a6fc26c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ga0a6fc26c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b5af565bc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db5af565bc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Конфеты без сахара</a:t>
            </a:r>
            <a:endParaRPr/>
          </a:p>
        </p:txBody>
      </p:sp>
      <p:sp>
        <p:nvSpPr>
          <p:cNvPr id="278" name="Google Shape;278;gdb5af565bc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db5af565bc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db5af565bc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db5af565bc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b5af565bc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b5af565bc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Зоопарк</a:t>
            </a:r>
            <a:endParaRPr/>
          </a:p>
        </p:txBody>
      </p:sp>
      <p:sp>
        <p:nvSpPr>
          <p:cNvPr id="290" name="Google Shape;290;gdb5af565bc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b5af565bc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b5af565bc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db5af565bc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b5af565bc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b5af565bc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Средство от комаров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db5af565bc_0_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cf4be3e28_0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cf4be3e28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/>
              <a:t>Попросіть дітей вгадати, чому ця реклама Кока-коли провалилася в Саудівській аравии?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/>
              <a:t>Відповідь нижче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/>
              <a:t>(Вони читають з права на ліво)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dcf4be3e28_0_1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b5af565bc_0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b5af565bc_0_2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Що за предмет на картинці</a:t>
            </a:r>
            <a:endParaRPr/>
          </a:p>
        </p:txBody>
      </p:sp>
      <p:sp>
        <p:nvSpPr>
          <p:cNvPr id="314" name="Google Shape;314;gdb5af565bc_0_20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db5af565bc_0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db5af565bc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db5af565bc_0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cf4be3e28_0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cf4be3e28_0_1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Из чого зроблена відставка?</a:t>
            </a:r>
            <a:endParaRPr/>
          </a:p>
        </p:txBody>
      </p:sp>
      <p:sp>
        <p:nvSpPr>
          <p:cNvPr id="326" name="Google Shape;326;gdcf4be3e28_0_1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cf4be3e28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dcf4be3e28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Из чего сделана эта подставка?</a:t>
            </a:r>
            <a:endParaRPr/>
          </a:p>
        </p:txBody>
      </p:sp>
      <p:sp>
        <p:nvSpPr>
          <p:cNvPr id="332" name="Google Shape;332;gdcf4be3e28_0_1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0a6fc26c2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a0a6fc26c2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ga0a6fc26c2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2a11525c4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72a11525c4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g72a11525c4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dd3a3b852f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dd3a3b852f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6" name="Google Shape;346;gdd3a3b852f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0a6fc26c2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a0a6fc26c2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ga0a6fc26c2_0_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cf4be3e2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dcf4be3e2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id-ID"/>
              <a:t>Придумати якомога більше способів для використання ручки : запитуємо хлопців по черзі, чтобі вони придумали як можна використати ручку.</a:t>
            </a:r>
            <a:endParaRPr/>
          </a:p>
        </p:txBody>
      </p:sp>
      <p:sp>
        <p:nvSpPr>
          <p:cNvPr id="112" name="Google Shape;112;gdcf4be3e2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cf4be3e28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dcf4be3e28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dcf4be3e28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cf4be3e28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dcf4be3e28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gdcf4be3e28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cf4be3e28_0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dcf4be3e28_0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dcf4be3e28_0_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cf4be3e28_0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dcf4be3e28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dcf4be3e28_0_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 Layout_2_1_1_1">
    <p:bg>
      <p:bgPr>
        <a:solidFill>
          <a:srgbClr val="F4F6FB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274BB">
              <a:alpha val="2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 Layout_2_1_1_1_1">
    <p:bg>
      <p:bgPr>
        <a:solidFill>
          <a:srgbClr val="F4F6FB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2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">
  <p:cSld name="Custom Layout_2_1_1_1_2">
    <p:bg>
      <p:bgPr>
        <a:solidFill>
          <a:srgbClr val="F4F6FB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9C8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3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 1">
  <p:cSld name="Custom Layout_2_1_1_1_2_1">
    <p:bg>
      <p:bgPr>
        <a:solidFill>
          <a:srgbClr val="F4F6F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C3B67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4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bg>
      <p:bgPr>
        <a:solidFill>
          <a:srgbClr val="F8A185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>
            <p:ph idx="2" type="pic"/>
          </p:nvPr>
        </p:nvSpPr>
        <p:spPr>
          <a:xfrm>
            <a:off x="0" y="0"/>
            <a:ext cx="4241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5"/>
          <p:cNvSpPr/>
          <p:nvPr/>
        </p:nvSpPr>
        <p:spPr>
          <a:xfrm>
            <a:off x="9785952" y="881805"/>
            <a:ext cx="1293528" cy="1293528"/>
          </a:xfrm>
          <a:prstGeom prst="ellipse">
            <a:avLst/>
          </a:prstGeom>
          <a:solidFill>
            <a:srgbClr val="FCF9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D4ECD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>
            <p:ph idx="2" type="pic"/>
          </p:nvPr>
        </p:nvSpPr>
        <p:spPr>
          <a:xfrm>
            <a:off x="0" y="0"/>
            <a:ext cx="5570538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 1">
  <p:cSld name="3_Custom Layout_1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/>
          <p:nvPr>
            <p:ph idx="2" type="pic"/>
          </p:nvPr>
        </p:nvSpPr>
        <p:spPr>
          <a:xfrm>
            <a:off x="0" y="0"/>
            <a:ext cx="6753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Custom Layout">
  <p:cSld name="41_Custom Layout">
    <p:bg>
      <p:bgPr>
        <a:solidFill>
          <a:srgbClr val="E1EBF5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/>
          <p:nvPr>
            <p:ph idx="2" type="pic"/>
          </p:nvPr>
        </p:nvSpPr>
        <p:spPr>
          <a:xfrm>
            <a:off x="7620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8"/>
          <p:cNvSpPr/>
          <p:nvPr>
            <p:ph idx="3" type="pic"/>
          </p:nvPr>
        </p:nvSpPr>
        <p:spPr>
          <a:xfrm>
            <a:off x="4305300" y="3416300"/>
            <a:ext cx="3543300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8"/>
          <p:cNvSpPr/>
          <p:nvPr>
            <p:ph idx="4" type="pic"/>
          </p:nvPr>
        </p:nvSpPr>
        <p:spPr>
          <a:xfrm>
            <a:off x="78486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8"/>
          <p:cNvSpPr/>
          <p:nvPr/>
        </p:nvSpPr>
        <p:spPr>
          <a:xfrm>
            <a:off x="4305300" y="0"/>
            <a:ext cx="3543300" cy="34163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762000" y="3416300"/>
            <a:ext cx="3543300" cy="3441700"/>
          </a:xfrm>
          <a:prstGeom prst="rect">
            <a:avLst/>
          </a:prstGeom>
          <a:solidFill>
            <a:srgbClr val="FDAF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70" name="Google Shape;70;p18"/>
          <p:cNvSpPr/>
          <p:nvPr/>
        </p:nvSpPr>
        <p:spPr>
          <a:xfrm>
            <a:off x="7848600" y="3416300"/>
            <a:ext cx="3543300" cy="34417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rgbClr val="1274BB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F8A18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/>
          <p:nvPr>
            <p:ph idx="2" type="pic"/>
          </p:nvPr>
        </p:nvSpPr>
        <p:spPr>
          <a:xfrm>
            <a:off x="6654800" y="0"/>
            <a:ext cx="5537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rgbClr val="F4F6FB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-1" y="694213"/>
            <a:ext cx="5516881" cy="5393376"/>
          </a:xfrm>
          <a:prstGeom prst="rect">
            <a:avLst/>
          </a:prstGeom>
          <a:solidFill>
            <a:srgbClr val="1274B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-702790" y="1985322"/>
            <a:ext cx="1405578" cy="140557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0" y="1239520"/>
            <a:ext cx="12192000" cy="43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1274BB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>
            <p:ph idx="2" type="pic"/>
          </p:nvPr>
        </p:nvSpPr>
        <p:spPr>
          <a:xfrm>
            <a:off x="0" y="0"/>
            <a:ext cx="6753125" cy="6858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bg>
      <p:bgPr>
        <a:solidFill>
          <a:srgbClr val="F4F6FB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7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 Layout_2">
    <p:bg>
      <p:bgPr>
        <a:solidFill>
          <a:srgbClr val="F4F6FB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8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 Layout_2_1">
    <p:bg>
      <p:bgPr>
        <a:solidFill>
          <a:srgbClr val="F4F6FB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9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 Layout_2_1_1">
    <p:bg>
      <p:bgPr>
        <a:solidFill>
          <a:srgbClr val="F4F6FB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D4EC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0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Google Shape;4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5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7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png"/><Relationship Id="rId4" Type="http://schemas.openxmlformats.org/officeDocument/2006/relationships/image" Target="../media/image2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.png"/><Relationship Id="rId4" Type="http://schemas.openxmlformats.org/officeDocument/2006/relationships/image" Target="../media/image3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jpg"/><Relationship Id="rId5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/>
          <p:nvPr/>
        </p:nvSpPr>
        <p:spPr>
          <a:xfrm>
            <a:off x="1076960" y="944880"/>
            <a:ext cx="1554480" cy="1554480"/>
          </a:xfrm>
          <a:prstGeom prst="ellipse">
            <a:avLst/>
          </a:prstGeom>
          <a:solidFill>
            <a:srgbClr val="1274BB">
              <a:alpha val="2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21"/>
          <p:cNvSpPr/>
          <p:nvPr/>
        </p:nvSpPr>
        <p:spPr>
          <a:xfrm>
            <a:off x="9447196" y="4550198"/>
            <a:ext cx="3464560" cy="3464560"/>
          </a:xfrm>
          <a:prstGeom prst="ellipse">
            <a:avLst/>
          </a:prstGeom>
          <a:solidFill>
            <a:srgbClr val="1274BB">
              <a:alpha val="2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9760284" y="2209242"/>
            <a:ext cx="1488708" cy="1488708"/>
          </a:xfrm>
          <a:prstGeom prst="ellipse">
            <a:avLst/>
          </a:prstGeom>
          <a:solidFill>
            <a:srgbClr val="F8A185">
              <a:alpha val="2392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1" name="Google Shape;8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4999" y="2609213"/>
            <a:ext cx="6362002" cy="16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/>
        </p:nvSpPr>
        <p:spPr>
          <a:xfrm>
            <a:off x="2362000" y="2137650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Креативне мислення - вимагає розвитку здатності подивитися на предмет з іншого боку :)</a:t>
            </a:r>
            <a:endParaRPr b="1" sz="30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7475" y="1510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1250" y="486950"/>
            <a:ext cx="6889250" cy="489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17310" r="17317" t="0"/>
          <a:stretch/>
        </p:blipFill>
        <p:spPr>
          <a:xfrm>
            <a:off x="3170200" y="603800"/>
            <a:ext cx="5683952" cy="543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8727"/>
            <a:ext cx="12192000" cy="6280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9700" y="217100"/>
            <a:ext cx="6709761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3150" y="809625"/>
            <a:ext cx="5238750" cy="523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4225" y="1219925"/>
            <a:ext cx="6382100" cy="425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2075" y="1236100"/>
            <a:ext cx="6600825" cy="479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475" y="727725"/>
            <a:ext cx="7155800" cy="51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A18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"/>
          <p:cNvPicPr preferRelativeResize="0"/>
          <p:nvPr/>
        </p:nvPicPr>
        <p:blipFill rotWithShape="1">
          <a:blip r:embed="rId3">
            <a:alphaModFix/>
          </a:blip>
          <a:srcRect b="22999" l="0" r="0" t="22999"/>
          <a:stretch/>
        </p:blipFill>
        <p:spPr>
          <a:xfrm>
            <a:off x="0" y="1234350"/>
            <a:ext cx="12192005" cy="438930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"/>
          <p:cNvSpPr/>
          <p:nvPr/>
        </p:nvSpPr>
        <p:spPr>
          <a:xfrm>
            <a:off x="751110" y="1957350"/>
            <a:ext cx="10171500" cy="29433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2"/>
          <p:cNvSpPr/>
          <p:nvPr/>
        </p:nvSpPr>
        <p:spPr>
          <a:xfrm>
            <a:off x="1351260" y="2179320"/>
            <a:ext cx="8971200" cy="2499300"/>
          </a:xfrm>
          <a:prstGeom prst="rect">
            <a:avLst/>
          </a:prstGeom>
          <a:solidFill>
            <a:schemeClr val="lt1">
              <a:alpha val="9019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2"/>
          <p:cNvSpPr txBox="1"/>
          <p:nvPr/>
        </p:nvSpPr>
        <p:spPr>
          <a:xfrm>
            <a:off x="1883910" y="3148692"/>
            <a:ext cx="7905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4000"/>
              <a:buFont typeface="Arial"/>
              <a:buNone/>
            </a:pPr>
            <a:r>
              <a:rPr lang="id-ID" sz="4000">
                <a:latin typeface="Fira Sans ExtraBold"/>
                <a:ea typeface="Fira Sans ExtraBold"/>
                <a:cs typeface="Fira Sans ExtraBold"/>
                <a:sym typeface="Fira Sans ExtraBold"/>
              </a:rPr>
              <a:t>Креативне мислення</a:t>
            </a:r>
            <a:endParaRPr b="0" i="0" sz="40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pic>
        <p:nvPicPr>
          <p:cNvPr id="90" name="Google Shape;9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28460" y="2477047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3375" y="877325"/>
            <a:ext cx="3486150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6125" y="1141975"/>
            <a:ext cx="5134200" cy="3312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200" y="623825"/>
            <a:ext cx="8414300" cy="55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3"/>
          <p:cNvSpPr txBox="1"/>
          <p:nvPr/>
        </p:nvSpPr>
        <p:spPr>
          <a:xfrm>
            <a:off x="2362000" y="2137650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Креативне мислення - для його розвитку нам допоможе навчитися розуміти хід думок інших людей!</a:t>
            </a:r>
            <a:endParaRPr b="1" sz="30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250" y="404488"/>
            <a:ext cx="7189125" cy="5897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4"/>
          <p:cNvSpPr txBox="1"/>
          <p:nvPr/>
        </p:nvSpPr>
        <p:spPr>
          <a:xfrm>
            <a:off x="210275" y="2232075"/>
            <a:ext cx="2223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Що на фотографії?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225" y="342213"/>
            <a:ext cx="8403950" cy="630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5"/>
          <p:cNvSpPr txBox="1"/>
          <p:nvPr/>
        </p:nvSpPr>
        <p:spPr>
          <a:xfrm>
            <a:off x="129375" y="1439525"/>
            <a:ext cx="2523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Що рекламується?</a:t>
            </a:r>
            <a:endParaRPr b="1" sz="2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175" y="490475"/>
            <a:ext cx="7857900" cy="587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200" y="131675"/>
            <a:ext cx="8056724" cy="605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525" y="133150"/>
            <a:ext cx="7782725" cy="583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950" y="272800"/>
            <a:ext cx="8494551" cy="59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 txBox="1"/>
          <p:nvPr/>
        </p:nvSpPr>
        <p:spPr>
          <a:xfrm>
            <a:off x="792175" y="108802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600" u="sng">
                <a:solidFill>
                  <a:srgbClr val="222222"/>
                </a:solidFill>
                <a:highlight>
                  <a:srgbClr val="FFFFFF"/>
                </a:highlight>
              </a:rPr>
              <a:t>Креативне мислення - </a:t>
            </a:r>
            <a:r>
              <a:rPr b="1" lang="id-ID" sz="2600">
                <a:solidFill>
                  <a:srgbClr val="222222"/>
                </a:solidFill>
                <a:highlight>
                  <a:srgbClr val="FFFFFF"/>
                </a:highlight>
              </a:rPr>
              <a:t>це здатність створювати незвичайні і гарні/ефективні рішення існуючої проблеми!</a:t>
            </a:r>
            <a:endParaRPr b="1" sz="4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8" name="Google Shape;98;p23"/>
          <p:cNvSpPr txBox="1"/>
          <p:nvPr/>
        </p:nvSpPr>
        <p:spPr>
          <a:xfrm>
            <a:off x="792175" y="2917950"/>
            <a:ext cx="60594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id-ID" sz="1800">
                <a:solidFill>
                  <a:srgbClr val="222222"/>
                </a:solidFill>
                <a:highlight>
                  <a:srgbClr val="FFFFFF"/>
                </a:highlight>
              </a:rPr>
              <a:t>Створення незвичайних рішень.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id-ID" sz="1800">
                <a:solidFill>
                  <a:srgbClr val="222222"/>
                </a:solidFill>
                <a:highlight>
                  <a:srgbClr val="FFFFFF"/>
                </a:highlight>
              </a:rPr>
              <a:t>Вибір досить хороших рішень, щоб впоратися з ситуацією.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99" name="Google Shape;9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2550" y="2465950"/>
            <a:ext cx="4762500" cy="37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5375" y="919700"/>
            <a:ext cx="7803175" cy="54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650" y="857950"/>
            <a:ext cx="10536750" cy="463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875" y="1174000"/>
            <a:ext cx="9710600" cy="42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950" y="288575"/>
            <a:ext cx="8409476" cy="58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3575" y="250200"/>
            <a:ext cx="8116275" cy="56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7850"/>
            <a:ext cx="11700201" cy="32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4200" y="909375"/>
            <a:ext cx="8020550" cy="52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900" y="1149400"/>
            <a:ext cx="5134200" cy="4186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8575" y="1639875"/>
            <a:ext cx="5753100" cy="38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9"/>
          <p:cNvPicPr preferRelativeResize="0"/>
          <p:nvPr/>
        </p:nvPicPr>
        <p:blipFill rotWithShape="1">
          <a:blip r:embed="rId3">
            <a:alphaModFix/>
          </a:blip>
          <a:srcRect b="6079" l="0" r="0" t="6070"/>
          <a:stretch/>
        </p:blipFill>
        <p:spPr>
          <a:xfrm>
            <a:off x="3528575" y="1639875"/>
            <a:ext cx="5753099" cy="383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4"/>
          <p:cNvSpPr txBox="1"/>
          <p:nvPr/>
        </p:nvSpPr>
        <p:spPr>
          <a:xfrm>
            <a:off x="792175" y="108802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id-ID" sz="2400">
                <a:solidFill>
                  <a:srgbClr val="222222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Як підвищити свій креативний потенціал?!</a:t>
            </a:r>
            <a:endParaRPr b="1" sz="2600" u="sng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107" name="Google Shape;107;p24"/>
          <p:cNvSpPr txBox="1"/>
          <p:nvPr/>
        </p:nvSpPr>
        <p:spPr>
          <a:xfrm>
            <a:off x="477850" y="2174900"/>
            <a:ext cx="5565900" cy="4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100"/>
              <a:buAutoNum type="arabicPeriod"/>
            </a:pPr>
            <a:r>
              <a:rPr lang="id-ID" sz="2100">
                <a:solidFill>
                  <a:srgbClr val="222222"/>
                </a:solidFill>
                <a:highlight>
                  <a:srgbClr val="FFFFFF"/>
                </a:highlight>
              </a:rPr>
              <a:t>Зміна довкілля : зробити щось знайоме </a:t>
            </a:r>
            <a:r>
              <a:rPr lang="id-ID" sz="2100">
                <a:solidFill>
                  <a:srgbClr val="222222"/>
                </a:solidFill>
                <a:highlight>
                  <a:srgbClr val="FFFFFF"/>
                </a:highlight>
              </a:rPr>
              <a:t>по новому</a:t>
            </a:r>
            <a:r>
              <a:rPr lang="id-ID" sz="2100">
                <a:solidFill>
                  <a:srgbClr val="222222"/>
                </a:solidFill>
                <a:highlight>
                  <a:srgbClr val="FFFFFF"/>
                </a:highlight>
              </a:rPr>
              <a:t>, поїхати у подорож і т.п.</a:t>
            </a:r>
            <a:endParaRPr sz="2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6195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100"/>
              <a:buAutoNum type="arabicPeriod"/>
            </a:pPr>
            <a:r>
              <a:rPr lang="id-ID" sz="2100">
                <a:solidFill>
                  <a:srgbClr val="222222"/>
                </a:solidFill>
                <a:highlight>
                  <a:srgbClr val="FFFFFF"/>
                </a:highlight>
              </a:rPr>
              <a:t>Застосування спеціальної техніки</a:t>
            </a:r>
            <a:endParaRPr sz="2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08" name="Google Shape;10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6825" y="2174900"/>
            <a:ext cx="5657025" cy="405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0"/>
          <p:cNvSpPr txBox="1"/>
          <p:nvPr/>
        </p:nvSpPr>
        <p:spPr>
          <a:xfrm>
            <a:off x="792175" y="108802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Придумаємо нові способи, як використати прості речі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42" name="Google Shape;342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8999" y="2895625"/>
            <a:ext cx="3184376" cy="318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61"/>
          <p:cNvSpPr txBox="1"/>
          <p:nvPr/>
        </p:nvSpPr>
        <p:spPr>
          <a:xfrm>
            <a:off x="792175" y="108802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0" name="Google Shape;350;p61"/>
          <p:cNvSpPr txBox="1"/>
          <p:nvPr/>
        </p:nvSpPr>
        <p:spPr>
          <a:xfrm>
            <a:off x="567325" y="1746000"/>
            <a:ext cx="37422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Розширюй кругозір</a:t>
            </a:r>
            <a:b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</a:br>
            <a:endParaRPr b="1" sz="24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Чим більше у тебе знань з різних областей, чим більше ти цікавишся речами, що відбуваються навкруги - тим більше у тебе можливостей створити щось своє!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Для цього не треба багато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Дивись фільми і читай книги РІЗНИХ жанрів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Подорожуй або дивись фільми про подорожі і відкриття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Читай або дивись біографії великих людей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1" name="Google Shape;351;p61"/>
          <p:cNvSpPr txBox="1"/>
          <p:nvPr/>
        </p:nvSpPr>
        <p:spPr>
          <a:xfrm>
            <a:off x="567325" y="894050"/>
            <a:ext cx="10423200" cy="8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3600">
                <a:solidFill>
                  <a:srgbClr val="F8A185"/>
                </a:solidFill>
                <a:latin typeface="Calibri"/>
                <a:ea typeface="Calibri"/>
                <a:cs typeface="Calibri"/>
                <a:sym typeface="Calibri"/>
              </a:rPr>
              <a:t>Як розвивати креативність самостійно?</a:t>
            </a:r>
            <a:endParaRPr b="1" sz="3600">
              <a:solidFill>
                <a:srgbClr val="F8A18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61"/>
          <p:cNvSpPr txBox="1"/>
          <p:nvPr/>
        </p:nvSpPr>
        <p:spPr>
          <a:xfrm>
            <a:off x="4309525" y="1694575"/>
            <a:ext cx="37422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Міняй свої рутинні дії</a:t>
            </a:r>
            <a:endParaRPr b="1" sz="24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Мозок хитра штука і швидко звикає до завчених дій. Щоб не дати йому занудьгувати, роби звичні дії по- новому!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Чистиш зуби правою рукою - спробуй лівою.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Ходиш в школу одним і тим же маршрутом - спробуй змінити дорогу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Fira Sans"/>
              <a:buChar char="-"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і так далі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</a:br>
            <a:endParaRPr b="1" sz="24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3" name="Google Shape;353;p61"/>
          <p:cNvSpPr txBox="1"/>
          <p:nvPr/>
        </p:nvSpPr>
        <p:spPr>
          <a:xfrm>
            <a:off x="8201300" y="1767350"/>
            <a:ext cx="37422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Розвивай осознаність</a:t>
            </a:r>
            <a:b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</a:br>
            <a:br>
              <a:rPr b="1" lang="id-ID" sz="24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</a:b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Ми живем 70%часу на автопілоті. Замість цього, варто навчитися помічати навколишній світ і себе.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>
                <a:solidFill>
                  <a:srgbClr val="434343"/>
                </a:solidFill>
                <a:highlight>
                  <a:schemeClr val="lt1"/>
                </a:highlight>
                <a:latin typeface="Fira Sans"/>
                <a:ea typeface="Fira Sans"/>
                <a:cs typeface="Fira Sans"/>
                <a:sym typeface="Fira Sans"/>
              </a:rPr>
              <a:t>Пройдися по вулиці і перераховуй подумки ВСЕ, що бачиш. Навіть добре знайомій місцевості можна помітити багато нових деталей.</a:t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highlight>
                <a:schemeClr val="lt1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62"/>
          <p:cNvSpPr txBox="1"/>
          <p:nvPr/>
        </p:nvSpPr>
        <p:spPr>
          <a:xfrm>
            <a:off x="792175" y="108802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Д/З Робити стандартні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речі по новому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1" name="Google Shape;361;p62"/>
          <p:cNvSpPr txBox="1"/>
          <p:nvPr/>
        </p:nvSpPr>
        <p:spPr>
          <a:xfrm>
            <a:off x="792175" y="2917950"/>
            <a:ext cx="6059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Char char="★"/>
            </a:pPr>
            <a:r>
              <a:rPr lang="id-ID" sz="2400"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Чистити зуби іншою рукою</a:t>
            </a:r>
            <a:endParaRPr sz="2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Char char="★"/>
            </a:pPr>
            <a:r>
              <a:rPr lang="id-ID" sz="2400"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Йти або повертатися зі школи по новій дорозі</a:t>
            </a:r>
            <a:endParaRPr sz="2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Fira Sans"/>
              <a:buChar char="★"/>
            </a:pPr>
            <a:r>
              <a:rPr lang="id-ID" sz="2400"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Написати три речення. У одному реченні усі слова повинні починатися на одну і ту ж букву. Чим довше буде речення, тим краще.</a:t>
            </a:r>
            <a:endParaRPr sz="2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62" name="Google Shape;36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7080" y="0"/>
            <a:ext cx="507492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5"/>
          <p:cNvSpPr txBox="1"/>
          <p:nvPr/>
        </p:nvSpPr>
        <p:spPr>
          <a:xfrm>
            <a:off x="2763850" y="104517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Придумаємо нові способи, як використати прості речі</a:t>
            </a:r>
            <a:endParaRPr b="1" sz="30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16" name="Google Shape;1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425" y="2971525"/>
            <a:ext cx="2453696" cy="31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/>
          <p:nvPr/>
        </p:nvSpPr>
        <p:spPr>
          <a:xfrm>
            <a:off x="2763850" y="1045175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Опишіть лимон? Який він?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24" name="Google Shape;1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3850" y="2015575"/>
            <a:ext cx="5695425" cy="47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7"/>
          <p:cNvSpPr txBox="1"/>
          <p:nvPr/>
        </p:nvSpPr>
        <p:spPr>
          <a:xfrm>
            <a:off x="2167900" y="795150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Опишіть апельсин? Який він?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2" name="Google Shape;13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5275" y="1853825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/>
          <p:nvPr/>
        </p:nvSpPr>
        <p:spPr>
          <a:xfrm>
            <a:off x="2167900" y="795150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Що спільного і чим вони відрізняються?</a:t>
            </a:r>
            <a:endParaRPr b="1" sz="3000"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0" name="Google Shape;14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0300" y="1605250"/>
            <a:ext cx="4994900" cy="499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3925" y="2387600"/>
            <a:ext cx="4124875" cy="34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9"/>
          <p:cNvSpPr txBox="1"/>
          <p:nvPr/>
        </p:nvSpPr>
        <p:spPr>
          <a:xfrm>
            <a:off x="2167900" y="795150"/>
            <a:ext cx="827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d-ID" sz="3600">
                <a:solidFill>
                  <a:srgbClr val="F8A185"/>
                </a:solidFill>
                <a:highlight>
                  <a:srgbClr val="FFFFFF"/>
                </a:highlight>
                <a:latin typeface="Fira Sans"/>
                <a:ea typeface="Fira Sans"/>
                <a:cs typeface="Fira Sans"/>
                <a:sym typeface="Fira Sans"/>
              </a:rPr>
              <a:t>Що спільного і чим вони відрізняються?</a:t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F8A185"/>
              </a:solidFill>
              <a:highlight>
                <a:srgbClr val="FFFFFF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9" name="Google Shape;1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925" y="2387600"/>
            <a:ext cx="4124875" cy="34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2550" y="1827700"/>
            <a:ext cx="4392651" cy="439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